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44" r:id="rId6"/>
    <p:sldId id="1155" r:id="rId7"/>
    <p:sldId id="1156" r:id="rId8"/>
    <p:sldId id="1145" r:id="rId9"/>
    <p:sldId id="1157" r:id="rId10"/>
    <p:sldId id="1158"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6" d="100"/>
          <a:sy n="106" d="100"/>
        </p:scale>
        <p:origin x="71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p:nvPr/>
        </p:nvSpPr>
        <p:spPr bwMode="auto">
          <a:xfrm>
            <a:off x="358583" y="1464320"/>
            <a:ext cx="11484352" cy="1410952"/>
          </a:xfrm>
          <a:prstGeom prst="rect">
            <a:avLst/>
          </a:prstGeom>
          <a:solidFill>
            <a:srgbClr val="E8F6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8" tIns="45714" rIns="91428" bIns="45714"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1200" b="1" dirty="0" smtClean="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Realizing that his classmates enjoy online novels and memes, he decided to add these things and invited 13 students to join him in creating them.</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358583" y="1372249"/>
            <a:ext cx="1897699" cy="430073"/>
          </a:xfrm>
          <a:prstGeom prst="rect">
            <a:avLst/>
          </a:prstGeom>
        </p:spPr>
      </p:pic>
      <p:sp>
        <p:nvSpPr>
          <p:cNvPr id="3" name="矩形 2"/>
          <p:cNvSpPr/>
          <p:nvPr/>
        </p:nvSpPr>
        <p:spPr>
          <a:xfrm>
            <a:off x="358583" y="3068960"/>
            <a:ext cx="11484351" cy="1200329"/>
          </a:xfrm>
          <a:prstGeom prst="rect">
            <a:avLst/>
          </a:prstGeom>
        </p:spPr>
        <p:txBody>
          <a:bodyPr wrap="square">
            <a:spAutoFit/>
          </a:bodyPr>
          <a:lstStyle/>
          <a:p>
            <a:pPr algn="just">
              <a:lnSpc>
                <a:spcPct val="150000"/>
              </a:lnSpc>
              <a:spcAft>
                <a:spcPts val="0"/>
              </a:spcAft>
            </a:pP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意识</a:t>
            </a:r>
            <a:r>
              <a:rPr lang="zh-CN" altLang="zh-CN" sz="2400" dirty="0">
                <a:solidFill>
                  <a:srgbClr val="000000"/>
                </a:solidFill>
                <a:ea typeface="楷体" panose="02010609060101010101" pitchFamily="49" charset="-122"/>
                <a:cs typeface="Times New Roman" panose="02020603050405020304" pitchFamily="18" charset="0"/>
              </a:rPr>
              <a:t>到同学们喜爱网络小说和表情包后</a:t>
            </a:r>
            <a:r>
              <a:rPr lang="en-US"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他决定加入这些元素</a:t>
            </a:r>
            <a:r>
              <a:rPr lang="en-US"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并邀请</a:t>
            </a:r>
            <a:r>
              <a:rPr lang="en-US" altLang="zh-CN" sz="2400" dirty="0">
                <a:solidFill>
                  <a:srgbClr val="000000"/>
                </a:solidFill>
                <a:cs typeface="Times New Roman" panose="02020603050405020304" pitchFamily="18" charset="0"/>
              </a:rPr>
              <a:t>13</a:t>
            </a:r>
            <a:r>
              <a:rPr lang="zh-CN" altLang="zh-CN" sz="2400" dirty="0">
                <a:solidFill>
                  <a:srgbClr val="000000"/>
                </a:solidFill>
                <a:ea typeface="楷体" panose="02010609060101010101" pitchFamily="49" charset="-122"/>
                <a:cs typeface="Times New Roman" panose="02020603050405020304" pitchFamily="18" charset="0"/>
              </a:rPr>
              <a:t>名同学共同参与教材创作。</a:t>
            </a:r>
            <a:endParaRPr lang="zh-CN" altLang="zh-CN" sz="900" dirty="0">
              <a:solidFill>
                <a:srgbClr val="000000"/>
              </a:solidFill>
              <a:cs typeface="Times New Roman" panose="02020603050405020304" pitchFamily="18" charset="0"/>
            </a:endParaRPr>
          </a:p>
        </p:txBody>
      </p:sp>
      <p:pic>
        <p:nvPicPr>
          <p:cNvPr id="4" name="译文.eps" descr="id:2147487948;FounderCES"/>
          <p:cNvPicPr/>
          <p:nvPr/>
        </p:nvPicPr>
        <p:blipFill>
          <a:blip r:embed="rId3"/>
          <a:stretch>
            <a:fillRect/>
          </a:stretch>
        </p:blipFill>
        <p:spPr>
          <a:xfrm>
            <a:off x="358583" y="3265754"/>
            <a:ext cx="1056103" cy="326492"/>
          </a:xfrm>
          <a:prstGeom prst="rect">
            <a:avLst/>
          </a:prstGeom>
        </p:spPr>
      </p:pic>
      <p:sp>
        <p:nvSpPr>
          <p:cNvPr id="8" name="矩形 7"/>
          <p:cNvSpPr/>
          <p:nvPr/>
        </p:nvSpPr>
        <p:spPr>
          <a:xfrm>
            <a:off x="358583" y="4172887"/>
            <a:ext cx="11484351" cy="1130246"/>
          </a:xfrm>
          <a:prstGeom prst="rect">
            <a:avLst/>
          </a:prstGeom>
        </p:spPr>
        <p:txBody>
          <a:bodyPr wrap="square">
            <a:spAutoFit/>
          </a:bodyPr>
          <a:lstStyle/>
          <a:p>
            <a:pPr indent="1077913" algn="just">
              <a:lnSpc>
                <a:spcPct val="150000"/>
              </a:lnSpc>
              <a:spcAft>
                <a:spcPts val="0"/>
              </a:spcAft>
            </a:pPr>
            <a:r>
              <a:rPr lang="zh-CN" altLang="zh-CN" sz="2400" dirty="0">
                <a:solidFill>
                  <a:srgbClr val="000000"/>
                </a:solidFill>
                <a:cs typeface="Times New Roman" panose="02020603050405020304" pitchFamily="18" charset="0"/>
              </a:rPr>
              <a:t>现在分词短语（</a:t>
            </a:r>
            <a:r>
              <a:rPr lang="en-US" altLang="zh-CN" sz="2400" dirty="0">
                <a:solidFill>
                  <a:srgbClr val="000000"/>
                </a:solidFill>
                <a:cs typeface="Times New Roman" panose="02020603050405020304" pitchFamily="18" charset="0"/>
              </a:rPr>
              <a:t>Realizing ...</a:t>
            </a:r>
            <a:r>
              <a:rPr lang="zh-CN" altLang="zh-CN" sz="2400" dirty="0">
                <a:solidFill>
                  <a:srgbClr val="000000"/>
                </a:solidFill>
                <a:cs typeface="Times New Roman" panose="02020603050405020304" pitchFamily="18" charset="0"/>
              </a:rPr>
              <a:t>）作原因状语</a:t>
            </a:r>
            <a:r>
              <a:rPr lang="en-US" altLang="zh-CN" sz="2400" dirty="0">
                <a:solidFill>
                  <a:srgbClr val="000000"/>
                </a:solidFill>
                <a:cs typeface="Times New Roman" panose="02020603050405020304" pitchFamily="18" charset="0"/>
              </a:rPr>
              <a:t>,</a:t>
            </a:r>
            <a:r>
              <a:rPr lang="zh-CN" altLang="zh-CN" sz="2400" dirty="0">
                <a:solidFill>
                  <a:srgbClr val="000000"/>
                </a:solidFill>
                <a:cs typeface="Times New Roman" panose="02020603050405020304" pitchFamily="18" charset="0"/>
              </a:rPr>
              <a:t>主句为</a:t>
            </a:r>
            <a:r>
              <a:rPr lang="en-US" altLang="zh-CN" sz="2400" dirty="0">
                <a:solidFill>
                  <a:srgbClr val="000000"/>
                </a:solidFill>
                <a:cs typeface="Times New Roman" panose="02020603050405020304" pitchFamily="18" charset="0"/>
              </a:rPr>
              <a:t>“he decided ... and invited ...”</a:t>
            </a:r>
            <a:r>
              <a:rPr lang="zh-CN" altLang="zh-CN" sz="2400" dirty="0">
                <a:solidFill>
                  <a:srgbClr val="000000"/>
                </a:solidFill>
                <a:cs typeface="Times New Roman" panose="02020603050405020304" pitchFamily="18" charset="0"/>
              </a:rPr>
              <a:t>的并列结构。</a:t>
            </a:r>
            <a:endParaRPr lang="zh-CN" altLang="zh-CN" sz="900" dirty="0">
              <a:solidFill>
                <a:srgbClr val="000000"/>
              </a:solidFill>
              <a:cs typeface="Times New Roman" panose="02020603050405020304" pitchFamily="18" charset="0"/>
            </a:endParaRPr>
          </a:p>
        </p:txBody>
      </p:sp>
      <p:pic>
        <p:nvPicPr>
          <p:cNvPr id="9" name="分析.eps" descr="id:2147487955;FounderCES"/>
          <p:cNvPicPr/>
          <p:nvPr/>
        </p:nvPicPr>
        <p:blipFill>
          <a:blip r:embed="rId4"/>
          <a:stretch>
            <a:fillRect/>
          </a:stretch>
        </p:blipFill>
        <p:spPr>
          <a:xfrm>
            <a:off x="368328" y="4339494"/>
            <a:ext cx="1036612" cy="320467"/>
          </a:xfrm>
          <a:prstGeom prst="rect">
            <a:avLst/>
          </a:prstGeom>
        </p:spPr>
      </p:pic>
    </p:spTree>
    <p:extLst>
      <p:ext uri="{BB962C8B-B14F-4D97-AF65-F5344CB8AC3E}">
        <p14:creationId xmlns:p14="http://schemas.microsoft.com/office/powerpoint/2010/main" val="27454084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1130246"/>
          </a:xfrm>
        </p:spPr>
        <p:txBody>
          <a:bodyPr/>
          <a:lstStyle/>
          <a:p>
            <a:pPr indent="1792288"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本文介绍了来自成都第七中学的一些学生编写了含有很多表情包的教材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用于分享学习笔记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把枯燥的知识变得生动有趣。</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031;FounderCES"/>
          <p:cNvPicPr/>
          <p:nvPr/>
        </p:nvPicPr>
        <p:blipFill>
          <a:blip r:embed="rId2"/>
          <a:stretch>
            <a:fillRect/>
          </a:stretch>
        </p:blipFill>
        <p:spPr>
          <a:xfrm>
            <a:off x="554759" y="2495695"/>
            <a:ext cx="1580007" cy="385572"/>
          </a:xfrm>
          <a:prstGeom prst="rect">
            <a:avLst/>
          </a:prstGeom>
        </p:spPr>
      </p:pic>
      <p:pic>
        <p:nvPicPr>
          <p:cNvPr id="4" name="图片 3"/>
          <p:cNvPicPr>
            <a:picLocks noChangeAspect="1"/>
          </p:cNvPicPr>
          <p:nvPr/>
        </p:nvPicPr>
        <p:blipFill>
          <a:blip r:embed="rId3"/>
          <a:stretch>
            <a:fillRect/>
          </a:stretch>
        </p:blipFill>
        <p:spPr>
          <a:xfrm>
            <a:off x="785251" y="871881"/>
            <a:ext cx="10619910" cy="1359692"/>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funny would it be to see memes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表情包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our textbooks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Fourteen high school students have made it come true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wrote a set of creative textbooks that include five subjects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English, maths, chemistry and physics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share their notes and experiences to help you prepare for high school entrance exams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see funny memes almost everywhere in their textbooks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language they use is not too serious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 textbook has its own style too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English textbook introduces movies, TV series and so 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chemistry textbook has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wuxia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characters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 boy named Shangguan Huaxue in the book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meets a girl and they learn chemistry together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has ancient poems and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wuxia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-style descriptions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72.jpg" descr="id:2147505470;FounderCES"/>
          <p:cNvPicPr/>
          <p:nvPr/>
        </p:nvPicPr>
        <p:blipFill>
          <a:blip r:embed="rId2"/>
          <a:stretch>
            <a:fillRect/>
          </a:stretch>
        </p:blipFill>
        <p:spPr>
          <a:xfrm>
            <a:off x="9479582" y="620688"/>
            <a:ext cx="2152650" cy="1379220"/>
          </a:xfrm>
          <a:prstGeom prst="rect">
            <a:avLst/>
          </a:prstGeom>
        </p:spPr>
      </p:pic>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indent="609600" hangingPunct="0">
              <a:lnSpc>
                <a:spcPct val="130000"/>
              </a:lnSpc>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 Zuhuai, a 15-year-old top student at Chengdu No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High School, is the textbooks’ editor-in-chief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got the idea to create the books in June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underclassmen wanted me to share my notes with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saw people sharing bikes, I thought I could share knowledge as well,” Yan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when he put all of his notes together, he found them boring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Realizing that his classmates enjoy online novels and memes, he decided to add these things and invited 13 students to join him in creating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first drafts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草稿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came out in August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and teachers praised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Yan felt the books needed to be improved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October, he and his team learned how to use the design software to improve the books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final versions came out at the end of December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subjects are included in the set of creative textbooks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maths and history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 chemistry and Chinese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 maths and history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computer and physics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389850" cy="461665"/>
          </a:xfrm>
          <a:prstGeom prst="rect">
            <a:avLst/>
          </a:prstGeom>
        </p:spPr>
        <p:txBody>
          <a:bodyPr wrap="none">
            <a:spAutoFit/>
          </a:bodyPr>
          <a:lstStyle/>
          <a:p>
            <a:r>
              <a:rPr lang="en-US" altLang="zh-CN" sz="2400" dirty="0"/>
              <a:t>B</a:t>
            </a:r>
            <a:endParaRPr lang="zh-CN" altLang="en-US" dirty="0"/>
          </a:p>
        </p:txBody>
      </p:sp>
      <p:sp>
        <p:nvSpPr>
          <p:cNvPr id="6" name="矩形 5"/>
          <p:cNvSpPr/>
          <p:nvPr/>
        </p:nvSpPr>
        <p:spPr>
          <a:xfrm>
            <a:off x="365487" y="3519006"/>
            <a:ext cx="11481215" cy="2862322"/>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细节理解题。根据第二段中的</a:t>
            </a:r>
            <a:r>
              <a:rPr lang="en-US" altLang="zh-CN" sz="2400" dirty="0">
                <a:cs typeface="Times New Roman" panose="02020603050405020304" pitchFamily="18" charset="0"/>
              </a:rPr>
              <a:t>“They wrote a set of creative textbooks that include five subjects</a:t>
            </a:r>
            <a:r>
              <a:rPr lang="zh-CN" altLang="zh-CN" sz="2400" dirty="0">
                <a:cs typeface="Times New Roman" panose="02020603050405020304" pitchFamily="18" charset="0"/>
              </a:rPr>
              <a:t>：</a:t>
            </a:r>
            <a:r>
              <a:rPr lang="en-US" altLang="zh-CN" sz="2400" dirty="0">
                <a:cs typeface="Times New Roman" panose="02020603050405020304" pitchFamily="18" charset="0"/>
              </a:rPr>
              <a:t> Chinese, English, </a:t>
            </a:r>
            <a:r>
              <a:rPr lang="en-US" altLang="zh-CN" sz="2400" dirty="0" err="1">
                <a:cs typeface="Times New Roman" panose="02020603050405020304" pitchFamily="18" charset="0"/>
              </a:rPr>
              <a:t>maths</a:t>
            </a:r>
            <a:r>
              <a:rPr lang="en-US" altLang="zh-CN" sz="2400" dirty="0">
                <a:cs typeface="Times New Roman" panose="02020603050405020304" pitchFamily="18" charset="0"/>
              </a:rPr>
              <a:t>, chemistry and physics.”</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他们编写了一套包含五个科目的创意教科书</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语文、英语、数学、化学和物理。</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这套创意教科书包括语文、英语、数学、化学和物理</a:t>
            </a:r>
            <a:r>
              <a:rPr lang="en-US" altLang="zh-CN" sz="2400" dirty="0">
                <a:cs typeface="Times New Roman" panose="02020603050405020304" pitchFamily="18" charset="0"/>
              </a:rPr>
              <a:t>,</a:t>
            </a:r>
            <a:r>
              <a:rPr lang="zh-CN" altLang="zh-CN" sz="2400" dirty="0">
                <a:cs typeface="Times New Roman" panose="02020603050405020304" pitchFamily="18" charset="0"/>
              </a:rPr>
              <a:t>没有历史和计算机。因此</a:t>
            </a:r>
            <a:r>
              <a:rPr lang="en-US" altLang="zh-CN" sz="2400" dirty="0">
                <a:cs typeface="Times New Roman" panose="02020603050405020304" pitchFamily="18" charset="0"/>
              </a:rPr>
              <a:t>,B</a:t>
            </a:r>
            <a:r>
              <a:rPr lang="zh-CN" altLang="zh-CN" sz="2400" dirty="0">
                <a:cs typeface="Times New Roman" panose="02020603050405020304" pitchFamily="18" charset="0"/>
              </a:rPr>
              <a:t>选项</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英语、化学和语文</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是正确的。</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81111"/>
          </a:xfrm>
        </p:spPr>
        <p:txBody>
          <a:bodyPr/>
          <a:lstStyle/>
          <a:p>
            <a:pPr hangingPunct="0">
              <a:lnSpc>
                <a:spcPct val="130000"/>
              </a:lnSpc>
              <a:spcAft>
                <a:spcPts val="0"/>
              </a:spcAft>
              <a:tabLst>
                <a:tab pos="610235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the students share in the textbooks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1023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experiences and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notes and poems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1023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notes and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memes and poems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09553"/>
            <a:ext cx="407484" cy="461665"/>
          </a:xfrm>
          <a:prstGeom prst="rect">
            <a:avLst/>
          </a:prstGeom>
        </p:spPr>
        <p:txBody>
          <a:bodyPr wrap="none">
            <a:spAutoFit/>
          </a:bodyPr>
          <a:lstStyle/>
          <a:p>
            <a:r>
              <a:rPr lang="en-US" altLang="zh-CN" sz="2400" dirty="0"/>
              <a:t>C</a:t>
            </a:r>
            <a:endParaRPr lang="zh-CN" altLang="en-US" dirty="0"/>
          </a:p>
        </p:txBody>
      </p:sp>
      <p:sp>
        <p:nvSpPr>
          <p:cNvPr id="5" name="矩形 4"/>
          <p:cNvSpPr/>
          <p:nvPr/>
        </p:nvSpPr>
        <p:spPr>
          <a:xfrm>
            <a:off x="360854" y="2211528"/>
            <a:ext cx="11485848" cy="3933384"/>
          </a:xfrm>
          <a:prstGeom prst="rect">
            <a:avLst/>
          </a:prstGeom>
        </p:spPr>
        <p:txBody>
          <a:bodyPr wrap="square">
            <a:spAutoFit/>
          </a:bodyPr>
          <a:lstStyle/>
          <a:p>
            <a:pPr algn="just">
              <a:lnSpc>
                <a:spcPct val="13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细节理解题。根据第二段中的</a:t>
            </a:r>
            <a:r>
              <a:rPr lang="en-US" altLang="zh-CN" sz="2400" dirty="0">
                <a:cs typeface="Times New Roman" panose="02020603050405020304" pitchFamily="18" charset="0"/>
              </a:rPr>
              <a:t>“They share their notes and experiences to help you prepare for high school entrance exams. You can see funny memes almost everywhere in their textbooks.”</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他们分享笔记和经验</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以帮助你为高中入学考试做准备。在他们的教科书中</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你几乎到处都能看到有趣的表情包。</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学生们在教科书中分享的是他们的笔记和经验</a:t>
            </a:r>
            <a:r>
              <a:rPr lang="en-US" altLang="zh-CN" sz="2400" dirty="0">
                <a:cs typeface="Times New Roman" panose="02020603050405020304" pitchFamily="18" charset="0"/>
              </a:rPr>
              <a:t>,</a:t>
            </a:r>
            <a:r>
              <a:rPr lang="zh-CN" altLang="zh-CN" sz="2400" dirty="0">
                <a:cs typeface="Times New Roman" panose="02020603050405020304" pitchFamily="18" charset="0"/>
              </a:rPr>
              <a:t>以及表情包。但选项中并未直接提到表情包和笔记的组合</a:t>
            </a:r>
            <a:r>
              <a:rPr lang="en-US" altLang="zh-CN" sz="2400" dirty="0">
                <a:cs typeface="Times New Roman" panose="02020603050405020304" pitchFamily="18" charset="0"/>
              </a:rPr>
              <a:t>,</a:t>
            </a:r>
            <a:r>
              <a:rPr lang="zh-CN" altLang="zh-CN" sz="2400" dirty="0">
                <a:cs typeface="Times New Roman" panose="02020603050405020304" pitchFamily="18" charset="0"/>
              </a:rPr>
              <a:t>而是需要理解</a:t>
            </a:r>
            <a:r>
              <a:rPr lang="en-US" altLang="zh-CN" sz="2400" dirty="0">
                <a:cs typeface="Times New Roman" panose="02020603050405020304" pitchFamily="18" charset="0"/>
              </a:rPr>
              <a:t>“share their notes and experiences”</a:t>
            </a:r>
            <a:r>
              <a:rPr lang="zh-CN" altLang="zh-CN" sz="2400" dirty="0">
                <a:cs typeface="Times New Roman" panose="02020603050405020304" pitchFamily="18" charset="0"/>
              </a:rPr>
              <a:t>这一表述。</a:t>
            </a:r>
            <a:r>
              <a:rPr lang="en-US" altLang="zh-CN" sz="2400" dirty="0">
                <a:cs typeface="Times New Roman" panose="02020603050405020304" pitchFamily="18" charset="0"/>
              </a:rPr>
              <a:t>C</a:t>
            </a:r>
            <a:r>
              <a:rPr lang="zh-CN" altLang="zh-CN" sz="2400" dirty="0">
                <a:cs typeface="Times New Roman" panose="02020603050405020304" pitchFamily="18" charset="0"/>
              </a:rPr>
              <a:t>选项</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他们的笔记和经验</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准确反映了原文内容</a:t>
            </a:r>
            <a:r>
              <a:rPr lang="en-US" altLang="zh-CN" sz="2400" dirty="0">
                <a:cs typeface="Times New Roman" panose="02020603050405020304" pitchFamily="18" charset="0"/>
              </a:rPr>
              <a:t>,</a:t>
            </a:r>
            <a:r>
              <a:rPr lang="zh-CN" altLang="zh-CN" sz="2400" dirty="0">
                <a:cs typeface="Times New Roman" panose="02020603050405020304" pitchFamily="18" charset="0"/>
              </a:rPr>
              <a:t>且为正确选项</a:t>
            </a:r>
            <a:r>
              <a:rPr lang="en-US" altLang="zh-CN" sz="2400" dirty="0">
                <a:cs typeface="Times New Roman" panose="02020603050405020304" pitchFamily="18" charset="0"/>
              </a:rPr>
              <a:t>,</a:t>
            </a:r>
            <a:r>
              <a:rPr lang="zh-CN" altLang="zh-CN" sz="2400" dirty="0">
                <a:cs typeface="Times New Roman" panose="02020603050405020304" pitchFamily="18" charset="0"/>
              </a:rPr>
              <a:t>因为虽然原文提到了表情包</a:t>
            </a:r>
            <a:r>
              <a:rPr lang="en-US" altLang="zh-CN" sz="2400" dirty="0">
                <a:cs typeface="Times New Roman" panose="02020603050405020304" pitchFamily="18" charset="0"/>
              </a:rPr>
              <a:t>,</a:t>
            </a:r>
            <a:r>
              <a:rPr lang="zh-CN" altLang="zh-CN" sz="2400" dirty="0">
                <a:cs typeface="Times New Roman" panose="02020603050405020304" pitchFamily="18" charset="0"/>
              </a:rPr>
              <a:t>但表情包是作为教科书中的一个特色元素</a:t>
            </a:r>
            <a:r>
              <a:rPr lang="en-US" altLang="zh-CN" sz="2400" dirty="0">
                <a:cs typeface="Times New Roman" panose="02020603050405020304" pitchFamily="18" charset="0"/>
              </a:rPr>
              <a:t>,</a:t>
            </a:r>
            <a:r>
              <a:rPr lang="zh-CN" altLang="zh-CN" sz="2400" dirty="0">
                <a:cs typeface="Times New Roman" panose="02020603050405020304" pitchFamily="18" charset="0"/>
              </a:rPr>
              <a:t>而非学生们直接分享的内容。故选</a:t>
            </a:r>
            <a:r>
              <a:rPr lang="en-US" altLang="zh-CN" sz="2400" dirty="0">
                <a:cs typeface="Times New Roman" panose="02020603050405020304" pitchFamily="18" charset="0"/>
              </a:rPr>
              <a:t>C</a:t>
            </a:r>
            <a:r>
              <a:rPr lang="zh-CN" altLang="zh-CN" sz="2400" dirty="0" smtClean="0">
                <a:cs typeface="Times New Roman" panose="02020603050405020304" pitchFamily="18" charset="0"/>
              </a:rPr>
              <a:t>。</a:t>
            </a:r>
            <a:endParaRPr lang="zh-CN" altLang="zh-CN" sz="24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59393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is NOT true according to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language in the textbooks is not too serious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English textbook introduces movies, TV series and so 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chemistry textbook introduces a girl named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Shangguan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Huaxue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Zuhuai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 editor-in-chief of the textbooks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365487" y="3496940"/>
            <a:ext cx="11481215" cy="2308324"/>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细节理解题。根据第三段中的</a:t>
            </a:r>
            <a:r>
              <a:rPr lang="en-US" altLang="zh-CN" sz="2400" dirty="0">
                <a:cs typeface="Times New Roman" panose="02020603050405020304" pitchFamily="18" charset="0"/>
              </a:rPr>
              <a:t>“There is a boy named </a:t>
            </a:r>
            <a:r>
              <a:rPr lang="en-US" altLang="zh-CN" sz="2400" dirty="0" err="1">
                <a:cs typeface="Times New Roman" panose="02020603050405020304" pitchFamily="18" charset="0"/>
              </a:rPr>
              <a:t>Shangguan</a:t>
            </a:r>
            <a:r>
              <a:rPr lang="en-US" altLang="zh-CN" sz="2400" dirty="0">
                <a:cs typeface="Times New Roman" panose="02020603050405020304" pitchFamily="18" charset="0"/>
              </a:rPr>
              <a:t> </a:t>
            </a:r>
            <a:r>
              <a:rPr lang="en-US" altLang="zh-CN" sz="2400" dirty="0" err="1">
                <a:cs typeface="Times New Roman" panose="02020603050405020304" pitchFamily="18" charset="0"/>
              </a:rPr>
              <a:t>Huaxue</a:t>
            </a:r>
            <a:r>
              <a:rPr lang="en-US" altLang="zh-CN" sz="2400" dirty="0">
                <a:cs typeface="Times New Roman" panose="02020603050405020304" pitchFamily="18" charset="0"/>
              </a:rPr>
              <a:t> in the book.”</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书中有个名叫上官化学的男孩。</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化学教科书介绍了一个名叫上官化学的男孩。</a:t>
            </a:r>
            <a:r>
              <a:rPr lang="en-US" altLang="zh-CN" sz="2400" dirty="0">
                <a:cs typeface="Times New Roman" panose="02020603050405020304" pitchFamily="18" charset="0"/>
              </a:rPr>
              <a:t>C</a:t>
            </a:r>
            <a:r>
              <a:rPr lang="zh-CN" altLang="zh-CN" sz="2400" dirty="0">
                <a:cs typeface="Times New Roman" panose="02020603050405020304" pitchFamily="18" charset="0"/>
              </a:rPr>
              <a:t>选项表述错误</a:t>
            </a:r>
            <a:r>
              <a:rPr lang="en-US" altLang="zh-CN" sz="2400" dirty="0">
                <a:cs typeface="Times New Roman" panose="02020603050405020304" pitchFamily="18" charset="0"/>
              </a:rPr>
              <a:t>,</a:t>
            </a:r>
            <a:r>
              <a:rPr lang="zh-CN" altLang="zh-CN" sz="2400" dirty="0">
                <a:cs typeface="Times New Roman" panose="02020603050405020304" pitchFamily="18" charset="0"/>
              </a:rPr>
              <a:t>而其他选项</a:t>
            </a:r>
            <a:r>
              <a:rPr lang="en-US" altLang="zh-CN" sz="2400" dirty="0">
                <a:cs typeface="Times New Roman" panose="02020603050405020304" pitchFamily="18" charset="0"/>
              </a:rPr>
              <a:t>A</a:t>
            </a:r>
            <a:r>
              <a:rPr lang="zh-CN" altLang="zh-CN" sz="2400" dirty="0">
                <a:cs typeface="Times New Roman" panose="02020603050405020304" pitchFamily="18" charset="0"/>
              </a:rPr>
              <a:t>、</a:t>
            </a:r>
            <a:r>
              <a:rPr lang="en-US" altLang="zh-CN" sz="2400" dirty="0">
                <a:cs typeface="Times New Roman" panose="02020603050405020304" pitchFamily="18" charset="0"/>
              </a:rPr>
              <a:t>B</a:t>
            </a:r>
            <a:r>
              <a:rPr lang="zh-CN" altLang="zh-CN" sz="2400" dirty="0">
                <a:cs typeface="Times New Roman" panose="02020603050405020304" pitchFamily="18" charset="0"/>
              </a:rPr>
              <a:t>、</a:t>
            </a:r>
            <a:r>
              <a:rPr lang="en-US" altLang="zh-CN" sz="2400" dirty="0">
                <a:cs typeface="Times New Roman" panose="02020603050405020304" pitchFamily="18" charset="0"/>
              </a:rPr>
              <a:t>D</a:t>
            </a:r>
            <a:r>
              <a:rPr lang="zh-CN" altLang="zh-CN" sz="2400" dirty="0">
                <a:cs typeface="Times New Roman" panose="02020603050405020304" pitchFamily="18" charset="0"/>
              </a:rPr>
              <a:t>均在原文中有明确提及且正确。因此</a:t>
            </a:r>
            <a:r>
              <a:rPr lang="en-US" altLang="zh-CN" sz="2400" dirty="0">
                <a:cs typeface="Times New Roman" panose="02020603050405020304" pitchFamily="18" charset="0"/>
              </a:rPr>
              <a:t>,</a:t>
            </a:r>
            <a:r>
              <a:rPr lang="zh-CN" altLang="zh-CN" sz="2400" dirty="0">
                <a:cs typeface="Times New Roman" panose="02020603050405020304" pitchFamily="18" charset="0"/>
              </a:rPr>
              <a:t>选项</a:t>
            </a:r>
            <a:r>
              <a:rPr lang="en-US" altLang="zh-CN" sz="2400" dirty="0">
                <a:cs typeface="Times New Roman" panose="02020603050405020304" pitchFamily="18" charset="0"/>
              </a:rPr>
              <a:t>C</a:t>
            </a:r>
            <a:r>
              <a:rPr lang="zh-CN" altLang="zh-CN" sz="2400" dirty="0">
                <a:cs typeface="Times New Roman" panose="02020603050405020304" pitchFamily="18" charset="0"/>
              </a:rPr>
              <a:t>表述错误。故选</a:t>
            </a:r>
            <a:r>
              <a:rPr lang="en-US" altLang="zh-CN" sz="2400" dirty="0">
                <a:cs typeface="Times New Roman" panose="02020603050405020304" pitchFamily="18" charset="0"/>
              </a:rPr>
              <a:t>C</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4781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right order about how Yan completed the textbooks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put all of his notes together but found they were boring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first drafts came out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final versions came out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got the idea to create the books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invited 13 students to join him in creating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②①③④⑤</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④⑤①②③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⑤①④②③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④①⑤②③</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90750" y="908720"/>
            <a:ext cx="2592288" cy="332345"/>
          </a:xfrm>
          <a:prstGeom prst="rect">
            <a:avLst/>
          </a:prstGeom>
        </p:spPr>
      </p:pic>
      <p:sp>
        <p:nvSpPr>
          <p:cNvPr id="5" name="矩形 4"/>
          <p:cNvSpPr/>
          <p:nvPr/>
        </p:nvSpPr>
        <p:spPr>
          <a:xfrm>
            <a:off x="838622" y="844059"/>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细节理解题。根据文章内容</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严祖怀完成教科书的过程是：首先</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他在六月有了创作书的想法（</a:t>
            </a:r>
            <a:r>
              <a:rPr lang="zh-CN" altLang="zh-CN" b="1" dirty="0">
                <a:solidFill>
                  <a:srgbClr val="FF0000"/>
                </a:solidFill>
                <a:latin typeface="Times New Roman" panose="02020603050405020304" pitchFamily="18" charset="0"/>
                <a:ea typeface="宋体" panose="02010600030101010101" pitchFamily="2" charset="-122"/>
                <a:cs typeface="宋体" panose="02010600030101010101" pitchFamily="2" charset="-122"/>
              </a:rPr>
              <a:t>④</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他整理了自己的笔记</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但发现很无聊（</a:t>
            </a:r>
            <a:r>
              <a:rPr lang="zh-CN" altLang="zh-CN" b="1" dirty="0">
                <a:solidFill>
                  <a:srgbClr val="FF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）；接着</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他邀请了</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名学生加入他的创作团队（</a:t>
            </a:r>
            <a:r>
              <a:rPr lang="zh-CN" altLang="zh-CN" b="1" dirty="0">
                <a:solidFill>
                  <a:srgbClr val="FF0000"/>
                </a:solidFill>
                <a:latin typeface="Times New Roman" panose="02020603050405020304" pitchFamily="18" charset="0"/>
                <a:ea typeface="宋体" panose="02010600030101010101" pitchFamily="2" charset="-122"/>
                <a:cs typeface="宋体" panose="02010600030101010101" pitchFamily="2" charset="-122"/>
              </a:rPr>
              <a:t>⑤</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）；之后</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他们的初稿在八月出炉（</a:t>
            </a:r>
            <a:r>
              <a:rPr lang="zh-CN" altLang="zh-CN" b="1" dirty="0">
                <a:solidFill>
                  <a:srgbClr val="FF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）；最后</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十二月底出版了最终版本（</a:t>
            </a:r>
            <a:r>
              <a:rPr lang="zh-CN" altLang="zh-CN" b="1" spc="-100" dirty="0">
                <a:solidFill>
                  <a:srgbClr val="FF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正确的顺序是</a:t>
            </a:r>
            <a:r>
              <a:rPr lang="en-US"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zh-CN" altLang="zh-CN" b="1" spc="-100" dirty="0">
                <a:solidFill>
                  <a:srgbClr val="FF0000"/>
                </a:solidFill>
                <a:latin typeface="Times New Roman" panose="02020603050405020304" pitchFamily="18" charset="0"/>
                <a:ea typeface="宋体" panose="02010600030101010101" pitchFamily="2" charset="-122"/>
                <a:cs typeface="宋体" panose="02010600030101010101" pitchFamily="2" charset="-122"/>
              </a:rPr>
              <a:t>④①⑤②③</a:t>
            </a:r>
            <a:r>
              <a:rPr lang="zh-CN"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667" y="3201892"/>
            <a:ext cx="11485848" cy="1684244"/>
          </a:xfrm>
          <a:prstGeom prst="rect">
            <a:avLst/>
          </a:prstGeom>
          <a:solidFill>
            <a:srgbClr val="E1F4FC"/>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973263" eaLnBrk="1">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本文通过中学生创编趣味教材的案例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展现了创新思维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如融合表情包、武侠元素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和团队协作素养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知识共享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理念</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培养跨学科整合能力与文化自信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助力学生主动学习。</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素养考向.eps" descr="id:2147486937;FounderCES"/>
          <p:cNvPicPr/>
          <p:nvPr/>
        </p:nvPicPr>
        <p:blipFill>
          <a:blip r:embed="rId2"/>
          <a:stretch>
            <a:fillRect/>
          </a:stretch>
        </p:blipFill>
        <p:spPr>
          <a:xfrm>
            <a:off x="478582" y="3355239"/>
            <a:ext cx="1837690" cy="359410"/>
          </a:xfrm>
          <a:prstGeom prst="rect">
            <a:avLst/>
          </a:prstGeom>
        </p:spPr>
      </p:pic>
    </p:spTree>
    <p:extLst>
      <p:ext uri="{BB962C8B-B14F-4D97-AF65-F5344CB8AC3E}">
        <p14:creationId xmlns:p14="http://schemas.microsoft.com/office/powerpoint/2010/main" val="361065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453</TotalTime>
  <Words>793</Words>
  <Application>Microsoft Office PowerPoint</Application>
  <PresentationFormat>自定义</PresentationFormat>
  <Paragraphs>44</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459</cp:revision>
  <dcterms:created xsi:type="dcterms:W3CDTF">2020-11-06T05:24:00Z</dcterms:created>
  <dcterms:modified xsi:type="dcterms:W3CDTF">2025-09-17T18:56:09Z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